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0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845E7-6903-45D7-71CE-806F54342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FCD7BC-6083-EE8F-5EB9-4F11CE7F4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E1660-FEBF-B98D-8E07-EAB3D28C2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2F0A0-5CEC-2DF7-8A78-E11F0467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E1487-FCF8-3B87-5943-DF2F435C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18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923E-F4A7-3685-E958-D99CC2A6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6CDA0B-3715-DD90-8F6B-E69C37B84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E427A-3BFC-4683-4A89-5F1DF7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F1062-3CD9-4633-A035-E3856168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24BBF-A45E-94A7-30CD-3324CD49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40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48CD3-0ABD-2611-7F97-D7674936C1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1A7CD-E4F6-A153-29BF-B0EA299D7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95871-F0D9-58CD-2D40-C0BF328BA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0157E-4013-59C0-4F2C-9D23653BA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0D356-F83A-4CEE-C910-92FC9BC6D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481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EF27-6AC2-81BB-72FF-BED7440E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2B56D-5E82-EAA9-EEA7-775109892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5BCF5-3D49-32C7-68AB-60F34292F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E475F-4347-37B8-A9A4-1711B956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B2110-4A84-04EB-27B1-AFCFCC486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824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6151-10DA-C2BC-071A-D86BE1BF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D270E-2E47-26A2-CDBC-833B2A504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AE604-8702-4330-5B71-3D61C4926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F8981-87E9-3A89-5F82-C1A51ED0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0DC7-3543-8C41-0466-2C5EA307F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5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679C-BBCF-9F5C-E241-DA102F54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1E025-50F6-E88E-1F16-8A7BBE446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DBF0F-15D7-0176-C56C-4939CDE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129AB-4CEE-6C37-AD8D-51A9F366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BF2ED-61A1-E50D-F7D7-816F8BD64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838F1-41D0-DB6E-5202-DCEE27FF2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82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046-3C6F-1021-34E8-1AC3BAFE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56EBC-5269-E432-66C6-9EFF125B7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9B4D4-DC67-5C50-F4C5-4DA1B6D3B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7472A-A5EE-C11F-5054-2FF52D883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88F3E2-4EFB-424D-EF05-44637145C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A37D0-7072-4C91-EFD3-FA5AA4A32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96C151-A195-BE6F-0119-07345BD0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B2E72C-D961-3EB6-340E-597F594F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44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374DF-F155-B412-6E15-737BF386D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A798C-7782-63D0-3AB6-8EB38A2E4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54887B-A920-9C07-9B07-09CBFAB57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D968A-35E4-B823-109E-5D306794E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32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7DD34D-13C6-9BFC-3255-D48BDFAAF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1DCCF-14DB-14B7-6F91-9AF2D69B6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4CC12-DB10-5DAC-B24F-113933342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249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28D4-FBDA-BB4D-DBBB-4FAF42571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BA844-30E8-426B-3D7A-FC596639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72E9E-7A29-C669-4531-50FA86DF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5011A-FFAB-3307-F65C-B1F9C965A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1B085-A838-7C10-146F-309B2B01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00103-3FD9-F6E1-7083-8B4B0AA8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69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CDE2-5F58-713F-CB07-FB0D5AFC6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6DFA5E-AF39-9D98-E464-5842F88E95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6E7F1F-5D5B-2ECD-B53D-338D84954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A77FB-69D0-1184-6A55-360837D33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30BE8-373C-5793-05F0-2797830C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30759-2B06-6034-F5B4-D7A5590F2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971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5975F-1B53-B99E-1F5F-1FA4F7065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13D00-07FB-95E3-FB9D-B5790C200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BFEC6-F846-FB06-21EA-60B312578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005AC-079B-4535-B2B2-20AFB5D9E413}" type="datetimeFigureOut">
              <a:rPr lang="en-US" smtClean="0"/>
              <a:t>12/31/2022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4E5E3-9849-6CA9-EF88-B9A07C3CC0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3A713-8D77-DB02-6A2A-38E2EA6D4D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2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3C1344-092A-F659-138B-88D7B01A25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6" y="812345"/>
            <a:ext cx="4774747" cy="47747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6008914" y="1016452"/>
            <a:ext cx="604973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Calculating the </a:t>
            </a:r>
            <a:r>
              <a:rPr lang="en-US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Probability</a:t>
            </a:r>
          </a:p>
          <a:p>
            <a:r>
              <a:rPr lang="en-US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of life events</a:t>
            </a:r>
          </a:p>
          <a:p>
            <a:r>
              <a:rPr lang="en-US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using simple</a:t>
            </a:r>
          </a:p>
          <a:p>
            <a:r>
              <a:rPr lang="en-US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Statistical Models</a:t>
            </a:r>
          </a:p>
        </p:txBody>
      </p:sp>
    </p:spTree>
    <p:extLst>
      <p:ext uri="{BB962C8B-B14F-4D97-AF65-F5344CB8AC3E}">
        <p14:creationId xmlns:p14="http://schemas.microsoft.com/office/powerpoint/2010/main" val="1768376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AF3D54-03CC-79E1-2A1B-D6F1BAEFD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6" y="812345"/>
            <a:ext cx="4774747" cy="47747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5923189" y="1016452"/>
            <a:ext cx="61885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Chances are that various events have been studied and estimated. For example, the </a:t>
            </a: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chance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of a catastrophic comet or asteroid impact in a given year is 1 in 300,000 or a </a:t>
            </a: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probability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of </a:t>
            </a: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0.0003%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en-US" sz="3600" dirty="0">
              <a:solidFill>
                <a:schemeClr val="accent2">
                  <a:lumMod val="60000"/>
                  <a:lumOff val="40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170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2539CB-2432-616D-848D-FA132DD6B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75" y="1636941"/>
            <a:ext cx="2827564" cy="28275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94816E-51CC-EB0A-DE03-1B114DE9B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400" y="1636941"/>
            <a:ext cx="2865663" cy="2865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4038601" y="2806372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932089" y="4731201"/>
            <a:ext cx="1026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1 / 6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16.7%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       x       1 / 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 = 1 / 12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8.3%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932089" y="5176808"/>
            <a:ext cx="1077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rolling a 4                             Probability of flipping heads</a:t>
            </a:r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127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2974185" y="2363356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783096" y="3976505"/>
            <a:ext cx="11312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x 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x  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= 1/8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12.5%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629673" y="4412475"/>
            <a:ext cx="10771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  Probability of “daughter”</a:t>
            </a:r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96" y="1327921"/>
            <a:ext cx="2526847" cy="2526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6015381" y="2393561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928" y="1311859"/>
            <a:ext cx="2526847" cy="2526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124" y="1311859"/>
            <a:ext cx="2526846" cy="25268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11083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1682032" y="235179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-132143" y="3409877"/>
            <a:ext cx="12067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      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x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51.6%                                       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= </a:t>
            </a:r>
            <a:r>
              <a:rPr lang="en-US" sz="24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6.5%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366360" y="3840752"/>
            <a:ext cx="10771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Probability of “daughter”       Probabilities of “selected independent events”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35" y="1879118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3697705" y="2359830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977" y="1874691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365" y="1859365"/>
            <a:ext cx="1569635" cy="15696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40DC0-FB0C-D8CF-1531-FA954A9368DA}"/>
              </a:ext>
            </a:extLst>
          </p:cNvPr>
          <p:cNvSpPr txBox="1"/>
          <p:nvPr/>
        </p:nvSpPr>
        <p:spPr>
          <a:xfrm>
            <a:off x="5713378" y="240966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3882B-8F04-9AE7-E7F5-8D121E04487A}"/>
              </a:ext>
            </a:extLst>
          </p:cNvPr>
          <p:cNvSpPr txBox="1"/>
          <p:nvPr/>
        </p:nvSpPr>
        <p:spPr>
          <a:xfrm>
            <a:off x="6510507" y="2161578"/>
            <a:ext cx="527872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marriage divorce (USA, 10 years)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68%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infertility in a couple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85%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long-term job displacement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94%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cataclysmic asteroid or comet impact (10 years)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99.97%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World War 3 (10 years)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95.1%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550C84B-1864-A8DC-FCC6-EE02C6E1C502}"/>
              </a:ext>
            </a:extLst>
          </p:cNvPr>
          <p:cNvSpPr/>
          <p:nvPr/>
        </p:nvSpPr>
        <p:spPr>
          <a:xfrm rot="5400000">
            <a:off x="3179806" y="-1210745"/>
            <a:ext cx="269978" cy="5724785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DDA1B342-CDDE-AA0E-6B4F-486CBB5BCEDD}"/>
              </a:ext>
            </a:extLst>
          </p:cNvPr>
          <p:cNvSpPr/>
          <p:nvPr/>
        </p:nvSpPr>
        <p:spPr>
          <a:xfrm rot="5400000">
            <a:off x="8779483" y="-749579"/>
            <a:ext cx="308061" cy="4764371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BDF58F-9F31-E80F-CEE2-7F3C1FA12B20}"/>
              </a:ext>
            </a:extLst>
          </p:cNvPr>
          <p:cNvSpPr txBox="1"/>
          <p:nvPr/>
        </p:nvSpPr>
        <p:spPr>
          <a:xfrm>
            <a:off x="6241596" y="1208948"/>
            <a:ext cx="5482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being able to create a full family &amp; marriage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978C18-3CFC-A3F4-7CC1-212C89CE4132}"/>
              </a:ext>
            </a:extLst>
          </p:cNvPr>
          <p:cNvSpPr txBox="1"/>
          <p:nvPr/>
        </p:nvSpPr>
        <p:spPr>
          <a:xfrm>
            <a:off x="1379843" y="1201330"/>
            <a:ext cx="4174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three daughters in family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1682032" y="235179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-132143" y="3409877"/>
            <a:ext cx="12067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      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x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12.6%               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   72.9%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= </a:t>
            </a:r>
            <a:r>
              <a:rPr lang="en-US" sz="24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1.1%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366360" y="3840752"/>
            <a:ext cx="10771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Probability of “daughter”       Probabilities of “selected US census data”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35" y="1879118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3697705" y="2359830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977" y="1874691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365" y="1859365"/>
            <a:ext cx="1569635" cy="15696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40DC0-FB0C-D8CF-1531-FA954A9368DA}"/>
              </a:ext>
            </a:extLst>
          </p:cNvPr>
          <p:cNvSpPr txBox="1"/>
          <p:nvPr/>
        </p:nvSpPr>
        <p:spPr>
          <a:xfrm>
            <a:off x="5713378" y="240966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3882B-8F04-9AE7-E7F5-8D121E04487A}"/>
              </a:ext>
            </a:extLst>
          </p:cNvPr>
          <p:cNvSpPr txBox="1"/>
          <p:nvPr/>
        </p:nvSpPr>
        <p:spPr>
          <a:xfrm>
            <a:off x="6519549" y="2332721"/>
            <a:ext cx="2036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family with 3 or more children (*) </a:t>
            </a:r>
            <a:r>
              <a:rPr lang="en-US" sz="12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12.6%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68A77-E4F2-1781-3A3C-1BCC72002EEA}"/>
              </a:ext>
            </a:extLst>
          </p:cNvPr>
          <p:cNvSpPr txBox="1"/>
          <p:nvPr/>
        </p:nvSpPr>
        <p:spPr>
          <a:xfrm>
            <a:off x="8018898" y="2403318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7F7719-0231-365D-D528-44013535389C}"/>
              </a:ext>
            </a:extLst>
          </p:cNvPr>
          <p:cNvSpPr txBox="1"/>
          <p:nvPr/>
        </p:nvSpPr>
        <p:spPr>
          <a:xfrm>
            <a:off x="8779199" y="2332721"/>
            <a:ext cx="2161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family with both parents present (*)</a:t>
            </a:r>
          </a:p>
          <a:p>
            <a:r>
              <a:rPr lang="en-US" sz="1200" dirty="0">
                <a:solidFill>
                  <a:schemeClr val="accent2"/>
                </a:solidFill>
                <a:latin typeface="Century Gothic" panose="020B0502020202020204" pitchFamily="34" charset="0"/>
              </a:rPr>
              <a:t>72.9%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44749-095C-98CF-E1C4-F349D4082A41}"/>
              </a:ext>
            </a:extLst>
          </p:cNvPr>
          <p:cNvSpPr txBox="1"/>
          <p:nvPr/>
        </p:nvSpPr>
        <p:spPr>
          <a:xfrm>
            <a:off x="366360" y="4125040"/>
            <a:ext cx="107714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(*) Probability source data from United States Census Bureau - https://www.census.gov/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3F7598E-D0E9-7CB0-D56D-4019DDE190E5}"/>
              </a:ext>
            </a:extLst>
          </p:cNvPr>
          <p:cNvSpPr/>
          <p:nvPr/>
        </p:nvSpPr>
        <p:spPr>
          <a:xfrm rot="5400000">
            <a:off x="3179806" y="-1210745"/>
            <a:ext cx="269978" cy="5724785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64AF9E77-B65B-0700-1AB0-068F93A49C5C}"/>
              </a:ext>
            </a:extLst>
          </p:cNvPr>
          <p:cNvSpPr/>
          <p:nvPr/>
        </p:nvSpPr>
        <p:spPr>
          <a:xfrm rot="5400000">
            <a:off x="8779483" y="-749579"/>
            <a:ext cx="308061" cy="4764371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F459CC-9B21-70E7-EC81-4298910F2B0B}"/>
              </a:ext>
            </a:extLst>
          </p:cNvPr>
          <p:cNvSpPr txBox="1"/>
          <p:nvPr/>
        </p:nvSpPr>
        <p:spPr>
          <a:xfrm>
            <a:off x="1379843" y="1201330"/>
            <a:ext cx="4174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all three daughters in family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CC4D69-0DA7-EE3E-0CA5-0B17677885AE}"/>
              </a:ext>
            </a:extLst>
          </p:cNvPr>
          <p:cNvSpPr txBox="1"/>
          <p:nvPr/>
        </p:nvSpPr>
        <p:spPr>
          <a:xfrm>
            <a:off x="6241596" y="1208948"/>
            <a:ext cx="5482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being able to create a full family &amp; marriage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574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753</TotalTime>
  <Words>350</Words>
  <Application>Microsoft Office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Bart Czernicki</dc:creator>
  <cp:lastModifiedBy>Bart Czernicki</cp:lastModifiedBy>
  <cp:revision>37</cp:revision>
  <dcterms:created xsi:type="dcterms:W3CDTF">2022-12-22T15:43:25Z</dcterms:created>
  <dcterms:modified xsi:type="dcterms:W3CDTF">2022-12-31T20:04:38Z</dcterms:modified>
</cp:coreProperties>
</file>

<file path=docProps/thumbnail.jpeg>
</file>